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057" r:id="rId2"/>
    <p:sldId id="1824" r:id="rId3"/>
    <p:sldId id="1840" r:id="rId4"/>
    <p:sldId id="1825" r:id="rId5"/>
    <p:sldId id="1826" r:id="rId6"/>
    <p:sldId id="1827" r:id="rId7"/>
    <p:sldId id="1828" r:id="rId8"/>
    <p:sldId id="1829" r:id="rId9"/>
    <p:sldId id="1830" r:id="rId10"/>
    <p:sldId id="1831" r:id="rId11"/>
    <p:sldId id="1833" r:id="rId12"/>
    <p:sldId id="1834" r:id="rId13"/>
    <p:sldId id="1835" r:id="rId14"/>
    <p:sldId id="1836" r:id="rId15"/>
    <p:sldId id="1837" r:id="rId16"/>
    <p:sldId id="1838" r:id="rId17"/>
  </p:sldIdLst>
  <p:sldSz cx="15120938" cy="1069181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9180CC-B721-4568-AA3E-DC0E03D7D344}">
          <p14:sldIdLst>
            <p14:sldId id="1057"/>
            <p14:sldId id="1824"/>
            <p14:sldId id="1840"/>
            <p14:sldId id="1825"/>
            <p14:sldId id="1826"/>
            <p14:sldId id="1827"/>
            <p14:sldId id="1828"/>
            <p14:sldId id="1829"/>
            <p14:sldId id="1830"/>
            <p14:sldId id="1831"/>
            <p14:sldId id="1833"/>
            <p14:sldId id="1834"/>
            <p14:sldId id="1835"/>
            <p14:sldId id="1836"/>
            <p14:sldId id="1837"/>
            <p14:sldId id="1838"/>
          </p14:sldIdLst>
        </p14:section>
      </p14:sectionLst>
    </p:ext>
    <p:ext uri="{EFAFB233-063F-42B5-8137-9DF3F51BA10A}">
      <p15:sldGuideLst xmlns:p15="http://schemas.microsoft.com/office/powerpoint/2012/main">
        <p15:guide id="2" pos="476" userDrawn="1">
          <p15:clr>
            <a:srgbClr val="A4A3A4"/>
          </p15:clr>
        </p15:guide>
        <p15:guide id="3" orient="horz" pos="3980" userDrawn="1">
          <p15:clr>
            <a:srgbClr val="A4A3A4"/>
          </p15:clr>
        </p15:guide>
        <p15:guide id="4" pos="4626" userDrawn="1">
          <p15:clr>
            <a:srgbClr val="A4A3A4"/>
          </p15:clr>
        </p15:guide>
        <p15:guide id="5" orient="horz" pos="963" userDrawn="1">
          <p15:clr>
            <a:srgbClr val="A4A3A4"/>
          </p15:clr>
        </p15:guide>
        <p15:guide id="6" orient="horz" pos="6384" userDrawn="1">
          <p15:clr>
            <a:srgbClr val="A4A3A4"/>
          </p15:clr>
        </p15:guide>
        <p15:guide id="7" pos="4853" userDrawn="1">
          <p15:clr>
            <a:srgbClr val="A4A3A4"/>
          </p15:clr>
        </p15:guide>
        <p15:guide id="8" pos="9049" userDrawn="1">
          <p15:clr>
            <a:srgbClr val="A4A3A4"/>
          </p15:clr>
        </p15:guide>
        <p15:guide id="9" orient="horz" pos="238" userDrawn="1">
          <p15:clr>
            <a:srgbClr val="A4A3A4"/>
          </p15:clr>
        </p15:guide>
        <p15:guide id="10" orient="horz" pos="601" userDrawn="1">
          <p15:clr>
            <a:srgbClr val="A4A3A4"/>
          </p15:clr>
        </p15:guide>
        <p15:guide id="11" orient="horz" pos="3504" userDrawn="1">
          <p15:clr>
            <a:srgbClr val="A4A3A4"/>
          </p15:clr>
        </p15:guide>
        <p15:guide id="12" orient="horz" pos="3367" userDrawn="1">
          <p15:clr>
            <a:srgbClr val="A4A3A4"/>
          </p15:clr>
        </p15:guide>
        <p15:guide id="13" orient="horz" pos="10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DF6"/>
    <a:srgbClr val="4F81BD"/>
    <a:srgbClr val="DDFFDF"/>
    <a:srgbClr val="CDFFCF"/>
    <a:srgbClr val="CDFFE4"/>
    <a:srgbClr val="C6D9F1"/>
    <a:srgbClr val="028C0F"/>
    <a:srgbClr val="006600"/>
    <a:srgbClr val="465676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5" autoAdjust="0"/>
    <p:restoredTop sz="94660"/>
  </p:normalViewPr>
  <p:slideViewPr>
    <p:cSldViewPr snapToGrid="0">
      <p:cViewPr varScale="1">
        <p:scale>
          <a:sx n="46" d="100"/>
          <a:sy n="46" d="100"/>
        </p:scale>
        <p:origin x="1686" y="72"/>
      </p:cViewPr>
      <p:guideLst>
        <p:guide pos="476"/>
        <p:guide orient="horz" pos="3980"/>
        <p:guide pos="4626"/>
        <p:guide orient="horz" pos="963"/>
        <p:guide orient="horz" pos="6384"/>
        <p:guide pos="4853"/>
        <p:guide pos="9049"/>
        <p:guide orient="horz" pos="238"/>
        <p:guide orient="horz" pos="601"/>
        <p:guide orient="horz" pos="3504"/>
        <p:guide orient="horz" pos="3367"/>
        <p:guide orient="horz" pos="10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9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2BE65-A50D-4E2D-9A48-4138391437CE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78984-6538-4600-B23C-4BDCF8E6B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56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A588A-A378-46F8-81CF-ACB52AAF793C}" type="datetimeFigureOut">
              <a:rPr lang="ru-RU" smtClean="0"/>
              <a:t>13.11.2025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C667-0BCB-4137-838E-96E6F8B0C92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91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30300" y="19939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2"/>
          <p:cNvSpPr>
            <a:spLocks noGrp="1"/>
          </p:cNvSpPr>
          <p:nvPr>
            <p:ph type="pic" sz="quarter" idx="11"/>
          </p:nvPr>
        </p:nvSpPr>
        <p:spPr>
          <a:xfrm>
            <a:off x="7543800" y="19939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2"/>
          <p:cNvSpPr>
            <a:spLocks noGrp="1"/>
          </p:cNvSpPr>
          <p:nvPr>
            <p:ph type="pic" sz="quarter" idx="12"/>
          </p:nvPr>
        </p:nvSpPr>
        <p:spPr>
          <a:xfrm>
            <a:off x="7327900" y="53213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13"/>
          </p:nvPr>
        </p:nvSpPr>
        <p:spPr>
          <a:xfrm>
            <a:off x="914400" y="53213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1130132" y="344020"/>
            <a:ext cx="4670165" cy="13439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5"/>
          </p:nvPr>
        </p:nvSpPr>
        <p:spPr>
          <a:xfrm>
            <a:off x="7328142" y="393519"/>
            <a:ext cx="5680197" cy="104938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89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134120" y="1749900"/>
            <a:ext cx="12853350" cy="3722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00"/>
              <a:buFont typeface="Calibri"/>
              <a:buNone/>
              <a:defRPr sz="928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90201" y="5616005"/>
            <a:ext cx="11341191" cy="258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t" anchorCtr="0"/>
          <a:lstStyle>
            <a:lvl1pPr marR="0" lvl="0" algn="ctr" rtl="0">
              <a:lnSpc>
                <a:spcPct val="90000"/>
              </a:lnSpc>
              <a:spcBef>
                <a:spcPts val="1497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  <a:defRPr sz="30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1039611" y="9910302"/>
            <a:ext cx="3402357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5009034" y="9910302"/>
            <a:ext cx="5103536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0679635" y="9910302"/>
            <a:ext cx="3402357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64125" rIns="128275" bIns="641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7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7" r:id="rId3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jpe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3.jpe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7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1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5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9.jpe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3.jpe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7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1.jpg"/><Relationship Id="rId7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1519" y="3250504"/>
            <a:ext cx="13489305" cy="38787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19000"/>
              </a:lnSpc>
            </a:pP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ОТЧЕТ О ВЫПОЛНЕННЫХ РАБОТАХ ПО БЛАГОУСТРОЙСТВУ ДВОРОВЫХ ТЕРРИТОРИЙ В 2025 ГОДУ ЗА СЧЕТ СРЕДСТВ, ПОЛУЧЕННЫХ ОТ ОПЛАТЫ ПЛАТНЫХ ГОРОДСКИХ ПАРКОВОК. </a:t>
            </a:r>
          </a:p>
        </p:txBody>
      </p:sp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A551D69-42F2-4DBD-8FBA-2350CD962D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6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582180"/>
              </p:ext>
            </p:extLst>
          </p:nvPr>
        </p:nvGraphicFramePr>
        <p:xfrm>
          <a:off x="755650" y="2916238"/>
          <a:ext cx="13609638" cy="6856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350">
                  <a:extLst>
                    <a:ext uri="{9D8B030D-6E8A-4147-A177-3AD203B41FA5}">
                      <a16:colId xmlns:a16="http://schemas.microsoft.com/office/drawing/2014/main" val="3897811966"/>
                    </a:ext>
                  </a:extLst>
                </a:gridCol>
                <a:gridCol w="5689600">
                  <a:extLst>
                    <a:ext uri="{9D8B030D-6E8A-4147-A177-3AD203B41FA5}">
                      <a16:colId xmlns:a16="http://schemas.microsoft.com/office/drawing/2014/main" val="958763021"/>
                    </a:ext>
                  </a:extLst>
                </a:gridCol>
                <a:gridCol w="5627688">
                  <a:extLst>
                    <a:ext uri="{9D8B030D-6E8A-4147-A177-3AD203B41FA5}">
                      <a16:colId xmlns:a16="http://schemas.microsoft.com/office/drawing/2014/main" val="4206075779"/>
                    </a:ext>
                  </a:extLst>
                </a:gridCol>
              </a:tblGrid>
              <a:tr h="10337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№ СЛАЙДА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</a:rPr>
                        <a:t>АДРЕС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НАЗНАЧЕНИЕ</a:t>
                      </a: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ОБЪЕКТОВ БЛАГОУСТРОЙСТВА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1302788974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Багрицкого, д. 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2472277392"/>
                  </a:ext>
                </a:extLst>
              </a:tr>
              <a:tr h="88655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Багрицкого, д. 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детская площадка, 1 спортивная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2792336034"/>
                  </a:ext>
                </a:extLst>
              </a:tr>
              <a:tr h="62192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Ращупкина, д. 14, корп. 2; д. 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детская площадка, 2 спортивные площадки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2392602867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Ращупкина, д. 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детские площадки, 3 спортивные площадки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3626416225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Ращупкина, д. 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 детские площадки, 1 спортивная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4046215499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Маршала Неделина, д. 34, корп. 1,2,3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 спортивных площадок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171159792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Маршала Неделина, д. 30, корп. 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детская площадка, 2 спортивные площадки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1816449767"/>
                  </a:ext>
                </a:extLst>
              </a:tr>
            </a:tbl>
          </a:graphicData>
        </a:graphic>
      </p:graphicFrame>
      <p:pic>
        <p:nvPicPr>
          <p:cNvPr id="8" name="Picture 2">
            <a:extLst>
              <a:ext uri="{FF2B5EF4-FFF2-40B4-BE49-F238E27FC236}">
                <a16:creationId xmlns:a16="http://schemas.microsoft.com/office/drawing/2014/main" id="{AE80F378-5D1B-4FA6-A739-FA8750C8B6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93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784871"/>
              </p:ext>
            </p:extLst>
          </p:nvPr>
        </p:nvGraphicFramePr>
        <p:xfrm>
          <a:off x="755650" y="2916238"/>
          <a:ext cx="13609638" cy="599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350">
                  <a:extLst>
                    <a:ext uri="{9D8B030D-6E8A-4147-A177-3AD203B41FA5}">
                      <a16:colId xmlns:a16="http://schemas.microsoft.com/office/drawing/2014/main" val="3897811966"/>
                    </a:ext>
                  </a:extLst>
                </a:gridCol>
                <a:gridCol w="5689600">
                  <a:extLst>
                    <a:ext uri="{9D8B030D-6E8A-4147-A177-3AD203B41FA5}">
                      <a16:colId xmlns:a16="http://schemas.microsoft.com/office/drawing/2014/main" val="958763021"/>
                    </a:ext>
                  </a:extLst>
                </a:gridCol>
                <a:gridCol w="5627688">
                  <a:extLst>
                    <a:ext uri="{9D8B030D-6E8A-4147-A177-3AD203B41FA5}">
                      <a16:colId xmlns:a16="http://schemas.microsoft.com/office/drawing/2014/main" val="4206075779"/>
                    </a:ext>
                  </a:extLst>
                </a:gridCol>
              </a:tblGrid>
              <a:tr h="10337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№ СЛАЙДА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</a:rPr>
                        <a:t>АДРЕС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НАЗНАЧЕНИЕ</a:t>
                      </a: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ОБЪЕКТОВ БЛАГОУСТРОЙСТВА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1302788974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Маршала Неделина, д. 30, корп. 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2472277392"/>
                  </a:ext>
                </a:extLst>
              </a:tr>
              <a:tr h="88655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Гришина, д. 24, корп. 1; ул. Маршала Неделина, д. 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детские площадки, 1 спортивная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2792336034"/>
                  </a:ext>
                </a:extLst>
              </a:tr>
              <a:tr h="62192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Гришина, д. 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2392602867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Гришина, д. 18, корп. 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 детские площадки, 2 спортивные площадки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3626416225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ул.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Гришина, д. 8, корп. 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4046215499"/>
                  </a:ext>
                </a:extLst>
              </a:tr>
              <a:tr h="86292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13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Можайское ш., д. 16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 спортивная площадка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val="171159792"/>
                  </a:ext>
                </a:extLst>
              </a:tr>
            </a:tbl>
          </a:graphicData>
        </a:graphic>
      </p:graphicFrame>
      <p:pic>
        <p:nvPicPr>
          <p:cNvPr id="8" name="Picture 2">
            <a:extLst>
              <a:ext uri="{FF2B5EF4-FFF2-40B4-BE49-F238E27FC236}">
                <a16:creationId xmlns:a16="http://schemas.microsoft.com/office/drawing/2014/main" id="{AE80F378-5D1B-4FA6-A739-FA8750C8B6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БАГРИЦКОГО, Д. 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9F2CDB7-9CB6-4243-A398-07ED390BDC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E9009D6-70F0-4A2A-B5CE-7B8B52FB641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39BC319-A6F2-4A83-9AA3-576BF7B236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7EEC63F-00F6-45AC-B10E-F6B609612AC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31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БАГРИЦКОГО, Д. 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D49A74-E983-4564-AE81-D55B89F0B9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4477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C0DD8B-A74B-40CB-A330-7087729396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" r="4511"/>
          <a:stretch/>
        </p:blipFill>
        <p:spPr>
          <a:xfrm>
            <a:off x="9526588" y="2978150"/>
            <a:ext cx="5468937" cy="3381375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32D7C1E-CCB5-4579-9949-5F057D66C4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0" r="449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075127-536A-4F75-9047-A196FC1B7C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745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РАЩУПКИНА, Д. 14, КОРП. 2; Д. 16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2BA828-7F82-4447-B9C1-571ABBCF94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/>
        </p:blipFill>
        <p:spPr>
          <a:xfrm>
            <a:off x="141288" y="6754813"/>
            <a:ext cx="5470525" cy="337978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181E35-C3F2-434E-A870-FFE4729310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A7FAC4F-C588-4029-A768-69E460801A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/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2020DB-341A-4A04-AD09-1A43500557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4865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54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РАЩУПКИНА, Д. 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5CC8CE-A3ED-458D-A774-059A656AB6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r="4499"/>
          <a:stretch/>
        </p:blipFill>
        <p:spPr>
          <a:xfrm>
            <a:off x="141288" y="6754813"/>
            <a:ext cx="5470525" cy="3379787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CDFA9F-C863-410C-99FB-8C87DD91F4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7F1539-4E19-4194-861E-7981A792E1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/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A2CED2-75CB-40DF-BDAB-30A177FDF2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r="4520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487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РАЩУПКИНА, Д. 7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5AE2AE-4BCA-4710-BB09-97FBE2D921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4477"/>
          <a:stretch/>
        </p:blipFill>
        <p:spPr>
          <a:xfrm>
            <a:off x="141288" y="6754813"/>
            <a:ext cx="5470525" cy="3379787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BD8E9BA-6091-40EA-99EB-8EA09CC0ED1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" r="4511"/>
          <a:stretch/>
        </p:blipFill>
        <p:spPr>
          <a:xfrm>
            <a:off x="9526588" y="2978150"/>
            <a:ext cx="5468937" cy="3381375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2B4CD8-A402-47FA-AA1E-6A5C42BEF6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0" r="4490"/>
          <a:stretch/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BF5069-105D-433C-BA02-ADCEA60106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817531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782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МАРШАЛА НЕДЕЛИНА, Д. 34, КОРП. 1,2,3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5243A2-3EF5-4D94-B958-1F8E61C772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4477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B1492B-AFBB-4C39-9B73-BEDECC914CC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8DACF7-9274-409E-A2B4-4527398375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D7ADEF-A1B8-4C37-91FF-5E68E13129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753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МАРШАЛА НЕДЕЛИНА, Д. 30, КОРП. 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7047E2-BFC2-4AB4-BF6B-C4D8737486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r="4499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2404B22-E6C4-4148-BFB5-D1BDF0809A9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722691-15B7-49DA-AD71-2811DFF681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6C93F5-1F3E-490E-8186-EC31624B1F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477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МАРШАЛА НЕДЕЛИНА, Д. 30, КОРП. 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379F4B-3BC1-4116-A374-BFA5F11701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B66B50-D5B3-4A4D-9B10-7112794F95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FCC6B63-DB81-4570-845B-D3C21D4809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123BD0-55BB-4F36-A46A-3CC200E4BD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83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848670" y="1225265"/>
            <a:ext cx="8546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ГРИШИНА, Д. 24, КОРП. 1; УЛ. МАРШАЛА НЕДЕЛИНА, Д. 28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52F173-9D2B-44F8-B9F0-233CD8531D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r="4499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051FB9C-EFEA-431F-842F-BE311E1D30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CD5335-23DB-41C0-B4D1-C8FB5159A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4AE943-74FC-408A-B830-9B3E485A1F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r="4520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129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ГРИШИНА, Д. 20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9029E0-4FD6-4F25-80FF-0F9C7C3209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4477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4828625-3970-44E9-9B96-564BD73293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84F4BC-7329-4AC5-B63D-54DF3344BC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BA55C1-9622-4AA6-A24B-90379741649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038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ГРИШИНА, Д. 18, КОРП.1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19B048-7CDF-4E4F-9F2E-072EF6F50C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4477"/>
          <a:stretch/>
        </p:blipFill>
        <p:spPr>
          <a:xfrm>
            <a:off x="141288" y="6754813"/>
            <a:ext cx="5470525" cy="3379787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003B6E-800A-4B28-AB56-B676330A7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2D8E4E-4661-4257-A127-DFC81F6BA3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/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8B9600-35EA-4504-B5C2-BFAD878BA9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660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ГРИШИНА, Д. 8, КОРП. 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BF5EE3-A800-4A10-8B26-58639AD8A0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r="4499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A99E10-3354-4824-B596-3A2EAC2218F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676F75-A655-4DE2-8D36-3E32F2B8BE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E7C35E-8E3C-479E-8952-E5471B72D2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r="4520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744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МОЖАЙСКОЕ ШОССЕ, Д. 16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787642-2EF7-45F8-AB7D-72EB87C439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ED0A81-0972-484A-9307-C0B8A9FC5A9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B4F18B9-BF10-4FF4-9A30-D43F6CD37D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91C5FB-C48F-409D-9CDA-396F456161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00FAE65-AD66-4F05-B1C2-BC538DB6A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1" b="94295" l="0" r="98617">
                        <a14:foregroundMark x1="3918" y1="19461" x2="21455" y2="41766"/>
                        <a14:foregroundMark x1="2985" y1="70509" x2="3545" y2="54940"/>
                        <a14:foregroundMark x1="6903" y1="85479" x2="52239" y2="85629"/>
                        <a14:foregroundMark x1="52239" y1="85629" x2="67164" y2="85030"/>
                        <a14:foregroundMark x1="49627" y1="94760" x2="49627" y2="88623"/>
                        <a14:foregroundMark x1="11194" y1="87425" x2="373" y2="82036"/>
                        <a14:foregroundMark x1="746" y1="80988" x2="85821" y2="14820"/>
                        <a14:foregroundMark x1="7649" y1="7186" x2="50373" y2="13922"/>
                        <a14:foregroundMark x1="50373" y1="13922" x2="69030" y2="5539"/>
                        <a14:foregroundMark x1="12127" y1="2695" x2="46828" y2="8084"/>
                        <a14:foregroundMark x1="46828" y1="8084" x2="50000" y2="10030"/>
                        <a14:foregroundMark x1="58582" y1="3743" x2="80429" y2="2460"/>
                        <a14:foregroundMark x1="94249" y1="28819" x2="94363" y2="29309"/>
                        <a14:foregroundMark x1="93877" y1="27223" x2="94024" y2="27854"/>
                        <a14:foregroundMark x1="88433" y1="3892" x2="93814" y2="26954"/>
                        <a14:foregroundMark x1="85448" y1="40120" x2="96269" y2="62725"/>
                        <a14:foregroundMark x1="96269" y1="62725" x2="98321" y2="83234"/>
                        <a14:foregroundMark x1="98321" y1="83234" x2="97948" y2="84431"/>
                        <a14:foregroundMark x1="3358" y1="2695" x2="38433" y2="2096"/>
                        <a14:foregroundMark x1="93097" y1="89970" x2="94030" y2="89820"/>
                        <a14:foregroundMark x1="66798" y1="1268" x2="95059" y2="3170"/>
                        <a14:foregroundMark x1="95059" y1="3170" x2="96047" y2="2536"/>
                        <a14:foregroundMark x1="97431" y1="1268" x2="98617" y2="6339"/>
                        <a14:foregroundMark x1="7905" y1="951" x2="31818" y2="1585"/>
                        <a14:foregroundMark x1="58300" y1="1268" x2="85968" y2="1585"/>
                        <a14:backgroundMark x1="93097" y1="31138" x2="96082" y2="36377"/>
                        <a14:backgroundMark x1="93470" y1="30090" x2="96642" y2="34281"/>
                        <a14:backgroundMark x1="96642" y1="37425" x2="96642" y2="34880"/>
                        <a14:backgroundMark x1="94776" y1="29491" x2="94776" y2="27994"/>
                        <a14:backgroundMark x1="96455" y1="37725" x2="96455" y2="36228"/>
                        <a14:backgroundMark x1="94030" y1="29491" x2="96455" y2="31886"/>
                        <a14:backgroundMark x1="93843" y1="29790" x2="94403" y2="26946"/>
                        <a14:backgroundMark x1="96642" y1="37425" x2="94776" y2="362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1" y="423560"/>
            <a:ext cx="1286567" cy="16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11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17558</TotalTime>
  <Words>671</Words>
  <Application>Microsoft Office PowerPoint</Application>
  <PresentationFormat>Произвольный</PresentationFormat>
  <Paragraphs>166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Narrow</vt:lpstr>
      <vt:lpstr>Calibri</vt:lpstr>
      <vt:lpstr>Segoe UI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-</dc:creator>
  <cp:keywords/>
  <cp:lastModifiedBy>Краснослободцева Наталья Викторовна</cp:lastModifiedBy>
  <cp:revision>712</cp:revision>
  <cp:lastPrinted>2022-08-24T14:34:37Z</cp:lastPrinted>
  <dcterms:modified xsi:type="dcterms:W3CDTF">2025-11-13T11:09:07Z</dcterms:modified>
</cp:coreProperties>
</file>